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5143500" type="screen16x9"/>
  <p:notesSz cx="7315200" cy="9601200"/>
  <p:embeddedFontLst>
    <p:embeddedFont>
      <p:font typeface="Nunito Sans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0082A-18AE-4EC2-845A-5A462EF0E918}">
  <a:tblStyle styleId="{C5A0082A-18AE-4EC2-845A-5A462EF0E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7" tIns="96637" rIns="96637" bIns="9663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f8a197482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f8a197482_0_4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b7bc8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b7bc893_0_1:notes"/>
          <p:cNvSpPr txBox="1">
            <a:spLocks noGrp="1"/>
          </p:cNvSpPr>
          <p:nvPr>
            <p:ph type="body" idx="1"/>
          </p:nvPr>
        </p:nvSpPr>
        <p:spPr>
          <a:xfrm>
            <a:off x="715617" y="4485807"/>
            <a:ext cx="5724939" cy="4249711"/>
          </a:xfrm>
          <a:prstGeom prst="rect">
            <a:avLst/>
          </a:prstGeom>
        </p:spPr>
        <p:txBody>
          <a:bodyPr spcFirstLastPara="1" wrap="square" lIns="94835" tIns="94835" rIns="94835" bIns="948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f8a197482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f8a197482_0_4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5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1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/>
          <p:nvPr/>
        </p:nvSpPr>
        <p:spPr>
          <a:xfrm rot="-5400000">
            <a:off x="7915352" y="3014700"/>
            <a:ext cx="210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58C94"/>
                </a:solidFill>
                <a:latin typeface="Open Sans"/>
                <a:ea typeface="Open Sans"/>
                <a:cs typeface="Open Sans"/>
                <a:sym typeface="Open Sans"/>
              </a:rPr>
              <a:t>Whirlpool Corporation Confidential</a:t>
            </a:r>
            <a:endParaRPr sz="900">
              <a:solidFill>
                <a:srgbClr val="858C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" name="Google Shape;53;p13"/>
          <p:cNvCxnSpPr/>
          <p:nvPr/>
        </p:nvCxnSpPr>
        <p:spPr>
          <a:xfrm>
            <a:off x="8966402" y="1036950"/>
            <a:ext cx="0" cy="990000"/>
          </a:xfrm>
          <a:prstGeom prst="straightConnector1">
            <a:avLst/>
          </a:prstGeom>
          <a:noFill/>
          <a:ln w="9525" cap="flat" cmpd="sng">
            <a:solidFill>
              <a:srgbClr val="858C9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58C9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900">
              <a:solidFill>
                <a:srgbClr val="858C9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76130" y="4653975"/>
            <a:ext cx="1180989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74500" y="0"/>
            <a:ext cx="2304600" cy="83100"/>
          </a:xfrm>
          <a:prstGeom prst="rect">
            <a:avLst/>
          </a:prstGeom>
          <a:solidFill>
            <a:srgbClr val="0D43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858C9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74500" y="0"/>
            <a:ext cx="2304600" cy="83100"/>
          </a:xfrm>
          <a:prstGeom prst="rect">
            <a:avLst/>
          </a:prstGeom>
          <a:solidFill>
            <a:srgbClr val="0D43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3">
  <p:cSld name="Title and Bullets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74904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74904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74500" y="0"/>
            <a:ext cx="2304600" cy="83100"/>
          </a:xfrm>
          <a:prstGeom prst="rect">
            <a:avLst/>
          </a:prstGeom>
          <a:solidFill>
            <a:srgbClr val="0D43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7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8.emf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11" b="1" dirty="0">
                <a:latin typeface="Nunito Sans"/>
                <a:ea typeface="Nunito Sans"/>
                <a:cs typeface="Nunito Sans"/>
                <a:sym typeface="Nunito Sans"/>
              </a:rPr>
              <a:t>everydrop </a:t>
            </a:r>
            <a:r>
              <a:rPr lang="en" sz="2122" b="1" dirty="0">
                <a:latin typeface="Nunito Sans"/>
                <a:ea typeface="Nunito Sans"/>
                <a:cs typeface="Nunito Sans"/>
                <a:sym typeface="Nunito Sans"/>
              </a:rPr>
              <a:t>Countertop Display</a:t>
            </a:r>
            <a:r>
              <a:rPr lang="en" sz="2011" b="1" dirty="0">
                <a:latin typeface="Nunito Sans"/>
                <a:ea typeface="Nunito Sans"/>
                <a:cs typeface="Nunito Sans"/>
                <a:sym typeface="Nunito Sans"/>
              </a:rPr>
              <a:t> with NEW Filter A </a:t>
            </a:r>
            <a:endParaRPr sz="1911" b="1" dirty="0">
              <a:solidFill>
                <a:schemeClr val="accent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b="1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t="30070" b="30717"/>
          <a:stretch/>
        </p:blipFill>
        <p:spPr>
          <a:xfrm>
            <a:off x="7946374" y="-21104"/>
            <a:ext cx="112561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l="17594" t="8604" r="20780" b="10371"/>
          <a:stretch/>
        </p:blipFill>
        <p:spPr>
          <a:xfrm>
            <a:off x="208266" y="1834985"/>
            <a:ext cx="1432167" cy="129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0874" y="348056"/>
            <a:ext cx="976620" cy="35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2952" y="4828319"/>
            <a:ext cx="1438135" cy="14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5;p16">
            <a:extLst>
              <a:ext uri="{FF2B5EF4-FFF2-40B4-BE49-F238E27FC236}">
                <a16:creationId xmlns:a16="http://schemas.microsoft.com/office/drawing/2014/main" id="{50065834-A31D-574E-3051-56FE99D16DF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528" y="3319629"/>
            <a:ext cx="1489645" cy="129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756D083C-3B5E-4951-435F-4A0DCB40D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828" y="4788310"/>
            <a:ext cx="1333500" cy="228419"/>
          </a:xfrm>
          <a:prstGeom prst="rect">
            <a:avLst/>
          </a:prstGeom>
        </p:spPr>
      </p:pic>
      <p:pic>
        <p:nvPicPr>
          <p:cNvPr id="13" name="Picture 12" descr="A black and yellow logo&#10;&#10;Description automatically generated">
            <a:extLst>
              <a:ext uri="{FF2B5EF4-FFF2-40B4-BE49-F238E27FC236}">
                <a16:creationId xmlns:a16="http://schemas.microsoft.com/office/drawing/2014/main" id="{DFFF6FC7-239F-E6C2-6AC1-9645EB78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740" y="4735957"/>
            <a:ext cx="1165860" cy="370114"/>
          </a:xfrm>
          <a:prstGeom prst="rect">
            <a:avLst/>
          </a:prstGeom>
        </p:spPr>
      </p:pic>
      <p:pic>
        <p:nvPicPr>
          <p:cNvPr id="15" name="Picture 14" descr="A logo with orange and grey letters&#10;&#10;Description automatically generated">
            <a:extLst>
              <a:ext uri="{FF2B5EF4-FFF2-40B4-BE49-F238E27FC236}">
                <a16:creationId xmlns:a16="http://schemas.microsoft.com/office/drawing/2014/main" id="{6CEF6480-B7B8-4EF3-C9A2-676BCB9CB2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0127" y="4735957"/>
            <a:ext cx="951865" cy="407543"/>
          </a:xfrm>
          <a:prstGeom prst="rect">
            <a:avLst/>
          </a:prstGeom>
        </p:spPr>
      </p:pic>
      <p:pic>
        <p:nvPicPr>
          <p:cNvPr id="17" name="Picture 16" descr="A red and yellow sign&#10;&#10;Description automatically generated">
            <a:extLst>
              <a:ext uri="{FF2B5EF4-FFF2-40B4-BE49-F238E27FC236}">
                <a16:creationId xmlns:a16="http://schemas.microsoft.com/office/drawing/2014/main" id="{79122409-9AAE-13AD-8D82-45CB4CA68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1087" y="77003"/>
            <a:ext cx="650788" cy="590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ABEB0E-1FA8-3C0C-AA59-11BCAFF1D05C}"/>
              </a:ext>
            </a:extLst>
          </p:cNvPr>
          <p:cNvSpPr txBox="1"/>
          <p:nvPr/>
        </p:nvSpPr>
        <p:spPr>
          <a:xfrm>
            <a:off x="1836420" y="4507655"/>
            <a:ext cx="6940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Savings only applies for display. Individual filters are not available for drop ship unless member has an active Whirlpool account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2BF691-FBB6-2E50-A00E-6E1F68D3A3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6700" y="1630893"/>
            <a:ext cx="6540080" cy="2855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92D31F-8A39-DB18-36CF-B9C01C394C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506" y="445014"/>
            <a:ext cx="2160019" cy="946203"/>
          </a:xfrm>
          <a:prstGeom prst="rect">
            <a:avLst/>
          </a:prstGeom>
        </p:spPr>
      </p:pic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57275647-6404-6F20-5306-3AC2210D0221}"/>
              </a:ext>
            </a:extLst>
          </p:cNvPr>
          <p:cNvSpPr/>
          <p:nvPr/>
        </p:nvSpPr>
        <p:spPr>
          <a:xfrm>
            <a:off x="3203770" y="367764"/>
            <a:ext cx="1484072" cy="1133103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Save 10%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324423-A366-D265-618B-289505C670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149" y="348181"/>
            <a:ext cx="405182" cy="10365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48D3AE-D2FC-6CD0-1A0C-5BB88AE67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1820" y="432422"/>
            <a:ext cx="980398" cy="809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E7B01-4E4B-7480-E50C-CC41E214C570}"/>
              </a:ext>
            </a:extLst>
          </p:cNvPr>
          <p:cNvSpPr txBox="1"/>
          <p:nvPr/>
        </p:nvSpPr>
        <p:spPr>
          <a:xfrm>
            <a:off x="70903" y="1399867"/>
            <a:ext cx="2510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Send orders to kmattes@saleslinkco.com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396883882"/>
              </p:ext>
            </p:extLst>
          </p:nvPr>
        </p:nvGraphicFramePr>
        <p:xfrm>
          <a:off x="91850" y="687000"/>
          <a:ext cx="4480150" cy="434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Whirlpool  Model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Old Digit - Needs Filter 4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New Digit - Needs Filter A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WRX735SDHZ09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WRX735SDHZ10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WRX735SDHW08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WRX735SDHW09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WRX735SDHV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WRX735SDHV08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WRX735SDHV09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WRX735SDHB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WRX735SDHB08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WRX735SDHB09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WRFF5333PZ00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WRFF5333PZ01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WRFF5333PW00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WRFF5333PW01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WRFF5333PV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WRFF5333PV00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WRFF5333PV01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WRFF5333PB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WRFF5333PB00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WRFF5333PB01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WRF555SDHW07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WRF555SDHW08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WRF555SDHV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WRF555SDHV08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WRF555SDHV09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WRF555SDHB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WRF555SDHB07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WRF555SDHB08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WRF555SDFZ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WRF555SDFZ16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WRF555SDFZ17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WRF540CWHZ10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WRF540CWHZ11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WRF540CWHW08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WRF540CWHW09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WRF540CWHV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WRF540CWHV08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WRF540CWHV09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WRF540CWHB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WRF540CWHB08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WRF540CWHB09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WRF535SWHZ10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WRF535SWHZ11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WRF535SWHW08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WRF535SWHW09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WRF535SWHV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WRF535SWHV08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WRF535SWHV09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WRF535SWHB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WRF535SWHB08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WRF535SWHB09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2" name="Google Shape;62;p14"/>
          <p:cNvGraphicFramePr/>
          <p:nvPr>
            <p:extLst>
              <p:ext uri="{D42A27DB-BD31-4B8C-83A1-F6EECF244321}">
                <p14:modId xmlns:p14="http://schemas.microsoft.com/office/powerpoint/2010/main" val="2137979840"/>
              </p:ext>
            </p:extLst>
          </p:nvPr>
        </p:nvGraphicFramePr>
        <p:xfrm>
          <a:off x="4863363" y="1504872"/>
          <a:ext cx="3916680" cy="35255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Maytag  Model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Old Digit - Needs Filter 4</a:t>
                      </a:r>
                      <a:endParaRPr sz="1000" b="1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New Digit - Needs Filter A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MRFF5036PZ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MRFF5036PZ00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MRFF5036PZ01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MRFF5033PZ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MRFF5033PZ00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MRFF5033PZ01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MFI2570FEZ13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MFI2570FEZ14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MFI2570FEW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MFI2570FEW08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MFI2570FEW09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MFI2570FEB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MFI2570FEB08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MFI2570FEB09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MFC2062FEZ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MFC2062FEZ11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MFC2062FEZ12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KitchenAid Model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Old Digit - Needs Filter 4</a:t>
                      </a:r>
                      <a:endParaRPr sz="1000" b="1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New Digit - Needs Filter A</a:t>
                      </a:r>
                      <a:endParaRPr sz="1000" b="1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KRFF305ESS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KRFF305ESS07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KRFF305ESS08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KRFF305EBS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KRFF305EBS06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KRFF305EBS07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KRFF302ESS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KRFF302ESS06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KRFF302ESS07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KRFF302EBS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KRFF302EBS05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KRFF302EBS06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KRFC300EWH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KRFC300EWH10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KRFC300EWH11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KRFC300ESS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KRFC300ESS10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KRFC300ESS11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KRFC300EBS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KRFC300EBS08</a:t>
                      </a:r>
                      <a:endParaRPr sz="100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KRFC300EBS09</a:t>
                      </a:r>
                      <a:endParaRPr sz="1000" dirty="0"/>
                    </a:p>
                  </a:txBody>
                  <a:tcPr marL="28575" marR="28575" marT="19050" marB="19050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1850" y="990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Filter A Refrigerator Model List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6C6B2-D627-F2B0-A480-0D44E4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04" y="99060"/>
            <a:ext cx="527098" cy="1340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959A2-A7E2-E460-70D5-DF128A233B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2202" y="322740"/>
            <a:ext cx="1223626" cy="1014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507C8-9562-7E9D-5D75-DD49BCFBAF33}"/>
              </a:ext>
            </a:extLst>
          </p:cNvPr>
          <p:cNvSpPr txBox="1"/>
          <p:nvPr/>
        </p:nvSpPr>
        <p:spPr>
          <a:xfrm>
            <a:off x="6618944" y="502677"/>
            <a:ext cx="23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No other brand of filter will work in Filter A Whirlpool, Maytag and KitchenAid models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6432" y="47011"/>
            <a:ext cx="91440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11" b="1" dirty="0">
                <a:latin typeface="Nunito Sans"/>
                <a:ea typeface="Nunito Sans"/>
                <a:cs typeface="Nunito Sans"/>
                <a:sym typeface="Nunito Sans"/>
              </a:rPr>
              <a:t>everydrop </a:t>
            </a:r>
            <a:r>
              <a:rPr lang="en" sz="2122" b="1" dirty="0">
                <a:latin typeface="Nunito Sans"/>
                <a:ea typeface="Nunito Sans"/>
                <a:cs typeface="Nunito Sans"/>
                <a:sym typeface="Nunito Sans"/>
              </a:rPr>
              <a:t>Filter Quarter Pallet Display</a:t>
            </a:r>
            <a:endParaRPr sz="1911" b="1" dirty="0">
              <a:solidFill>
                <a:schemeClr val="accent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b="1" dirty="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t="30070" b="30717"/>
          <a:stretch/>
        </p:blipFill>
        <p:spPr>
          <a:xfrm>
            <a:off x="7946374" y="-21104"/>
            <a:ext cx="112561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874" y="348056"/>
            <a:ext cx="976620" cy="35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952" y="4828319"/>
            <a:ext cx="1438135" cy="14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756D083C-3B5E-4951-435F-4A0DCB40D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828" y="4788310"/>
            <a:ext cx="1333500" cy="228419"/>
          </a:xfrm>
          <a:prstGeom prst="rect">
            <a:avLst/>
          </a:prstGeom>
        </p:spPr>
      </p:pic>
      <p:pic>
        <p:nvPicPr>
          <p:cNvPr id="13" name="Picture 12" descr="A black and yellow logo&#10;&#10;Description automatically generated">
            <a:extLst>
              <a:ext uri="{FF2B5EF4-FFF2-40B4-BE49-F238E27FC236}">
                <a16:creationId xmlns:a16="http://schemas.microsoft.com/office/drawing/2014/main" id="{DFFF6FC7-239F-E6C2-6AC1-9645EB785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740" y="4735957"/>
            <a:ext cx="1165860" cy="370114"/>
          </a:xfrm>
          <a:prstGeom prst="rect">
            <a:avLst/>
          </a:prstGeom>
        </p:spPr>
      </p:pic>
      <p:pic>
        <p:nvPicPr>
          <p:cNvPr id="15" name="Picture 14" descr="A logo with orange and grey letters&#10;&#10;Description automatically generated">
            <a:extLst>
              <a:ext uri="{FF2B5EF4-FFF2-40B4-BE49-F238E27FC236}">
                <a16:creationId xmlns:a16="http://schemas.microsoft.com/office/drawing/2014/main" id="{6CEF6480-B7B8-4EF3-C9A2-676BCB9CB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127" y="4735957"/>
            <a:ext cx="951865" cy="407543"/>
          </a:xfrm>
          <a:prstGeom prst="rect">
            <a:avLst/>
          </a:prstGeom>
        </p:spPr>
      </p:pic>
      <p:pic>
        <p:nvPicPr>
          <p:cNvPr id="17" name="Picture 16" descr="A red and yellow sign&#10;&#10;Description automatically generated">
            <a:extLst>
              <a:ext uri="{FF2B5EF4-FFF2-40B4-BE49-F238E27FC236}">
                <a16:creationId xmlns:a16="http://schemas.microsoft.com/office/drawing/2014/main" id="{79122409-9AAE-13AD-8D82-45CB4CA68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087" y="77003"/>
            <a:ext cx="650788" cy="590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ABEB0E-1FA8-3C0C-AA59-11BCAFF1D05C}"/>
              </a:ext>
            </a:extLst>
          </p:cNvPr>
          <p:cNvSpPr txBox="1"/>
          <p:nvPr/>
        </p:nvSpPr>
        <p:spPr>
          <a:xfrm>
            <a:off x="1836420" y="4452423"/>
            <a:ext cx="6940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Savings only applies for display. Individual filters are not available for drop ship unless member has an active Whirlpool account</a:t>
            </a: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10">
            <a:alphaModFix/>
          </a:blip>
          <a:srcRect l="47564"/>
          <a:stretch/>
        </p:blipFill>
        <p:spPr>
          <a:xfrm>
            <a:off x="207406" y="669417"/>
            <a:ext cx="1321116" cy="169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10">
            <a:alphaModFix/>
          </a:blip>
          <a:srcRect l="-1706" t="11171" r="65083" b="30387"/>
          <a:stretch/>
        </p:blipFill>
        <p:spPr>
          <a:xfrm>
            <a:off x="167438" y="2605400"/>
            <a:ext cx="1244511" cy="169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E4B63C-766A-69B4-23FB-D8805D483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021" y="1837118"/>
            <a:ext cx="7362541" cy="2615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4FDF9-AF18-C141-71E7-C835AAD870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4021" y="654720"/>
            <a:ext cx="2235059" cy="979075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C91F3328-EFC7-AFC8-4941-5A05F2B23712}"/>
              </a:ext>
            </a:extLst>
          </p:cNvPr>
          <p:cNvSpPr/>
          <p:nvPr/>
        </p:nvSpPr>
        <p:spPr>
          <a:xfrm>
            <a:off x="4883670" y="525118"/>
            <a:ext cx="1484072" cy="1133103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Save 15%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F80B8-D17D-06F3-61E5-E8B61778749A}"/>
              </a:ext>
            </a:extLst>
          </p:cNvPr>
          <p:cNvSpPr txBox="1"/>
          <p:nvPr/>
        </p:nvSpPr>
        <p:spPr>
          <a:xfrm>
            <a:off x="1549740" y="1590897"/>
            <a:ext cx="2510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Send orders to kmattes@saleslinkco.com</a:t>
            </a:r>
          </a:p>
        </p:txBody>
      </p:sp>
    </p:spTree>
    <p:extLst>
      <p:ext uri="{BB962C8B-B14F-4D97-AF65-F5344CB8AC3E}">
        <p14:creationId xmlns:p14="http://schemas.microsoft.com/office/powerpoint/2010/main" val="896962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238</Words>
  <Application>Microsoft Office PowerPoint</Application>
  <PresentationFormat>On-screen Show (16:9)</PresentationFormat>
  <Paragraphs>118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Open Sans</vt:lpstr>
      <vt:lpstr>Nunito Sans</vt:lpstr>
      <vt:lpstr>Simple Light</vt:lpstr>
      <vt:lpstr>everydrop Countertop Display with NEW Filter A   </vt:lpstr>
      <vt:lpstr>Filter A Refrigerator Model List</vt:lpstr>
      <vt:lpstr>everydrop Filter Quarter Pallet Display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Kristine Mattes</dc:creator>
  <cp:lastModifiedBy>Lauren Peifer</cp:lastModifiedBy>
  <cp:revision>9</cp:revision>
  <cp:lastPrinted>2024-08-30T11:35:20Z</cp:lastPrinted>
  <dcterms:modified xsi:type="dcterms:W3CDTF">2024-09-03T13:05:44Z</dcterms:modified>
</cp:coreProperties>
</file>